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6" r:id="rId3"/>
    <p:sldId id="299" r:id="rId4"/>
    <p:sldId id="297" r:id="rId5"/>
    <p:sldId id="266" r:id="rId6"/>
    <p:sldId id="263" r:id="rId7"/>
    <p:sldId id="264" r:id="rId8"/>
    <p:sldId id="265" r:id="rId9"/>
    <p:sldId id="259" r:id="rId10"/>
    <p:sldId id="298" r:id="rId11"/>
    <p:sldId id="257" r:id="rId12"/>
    <p:sldId id="258" r:id="rId13"/>
    <p:sldId id="434" r:id="rId14"/>
    <p:sldId id="423" r:id="rId15"/>
    <p:sldId id="433" r:id="rId16"/>
    <p:sldId id="435" r:id="rId17"/>
    <p:sldId id="260"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327"/>
  </p:normalViewPr>
  <p:slideViewPr>
    <p:cSldViewPr snapToGrid="0">
      <p:cViewPr varScale="1">
        <p:scale>
          <a:sx n="128" d="100"/>
          <a:sy n="128" d="100"/>
        </p:scale>
        <p:origin x="17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42783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350737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1543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201285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188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278799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386863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357326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194296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3BBD2-A1CC-5843-A462-DED3D99C917C}"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293044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F3BBD2-A1CC-5843-A462-DED3D99C917C}" type="datetimeFigureOut">
              <a:rPr lang="en-US" smtClean="0"/>
              <a:t>12/14/23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417531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3BBD2-A1CC-5843-A462-DED3D99C917C}" type="datetimeFigureOut">
              <a:rPr lang="en-US" smtClean="0"/>
              <a:t>12/14/23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109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F3BBD2-A1CC-5843-A462-DED3D99C917C}" type="datetimeFigureOut">
              <a:rPr lang="en-US" smtClean="0"/>
              <a:t>12/14/23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386313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3BBD2-A1CC-5843-A462-DED3D99C917C}" type="datetimeFigureOut">
              <a:rPr lang="en-US" smtClean="0"/>
              <a:t>12/14/23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261206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3BBD2-A1CC-5843-A462-DED3D99C917C}" type="datetimeFigureOut">
              <a:rPr lang="en-US" smtClean="0"/>
              <a:t>12/14/23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216385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F3BBD2-A1CC-5843-A462-DED3D99C917C}" type="datetimeFigureOut">
              <a:rPr lang="en-US" smtClean="0"/>
              <a:t>12/14/23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D2699-6F1B-9949-92DB-1C171BF4F6EB}" type="slidenum">
              <a:rPr lang="en-US" smtClean="0"/>
              <a:t>‹#›</a:t>
            </a:fld>
            <a:endParaRPr lang="en-US"/>
          </a:p>
        </p:txBody>
      </p:sp>
    </p:spTree>
    <p:extLst>
      <p:ext uri="{BB962C8B-B14F-4D97-AF65-F5344CB8AC3E}">
        <p14:creationId xmlns:p14="http://schemas.microsoft.com/office/powerpoint/2010/main" val="287452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F3BBD2-A1CC-5843-A462-DED3D99C917C}" type="datetimeFigureOut">
              <a:rPr lang="en-US" smtClean="0"/>
              <a:t>12/14/23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6D2699-6F1B-9949-92DB-1C171BF4F6EB}" type="slidenum">
              <a:rPr lang="en-US" smtClean="0"/>
              <a:t>‹#›</a:t>
            </a:fld>
            <a:endParaRPr lang="en-US"/>
          </a:p>
        </p:txBody>
      </p:sp>
    </p:spTree>
    <p:extLst>
      <p:ext uri="{BB962C8B-B14F-4D97-AF65-F5344CB8AC3E}">
        <p14:creationId xmlns:p14="http://schemas.microsoft.com/office/powerpoint/2010/main" val="1229435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beautiful-bloom-blooming-blossom-130574/"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en/view-image.php?image=33514&amp;picture=tree-and-storm-2"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en/view-image.php?image=25017&amp;picture=everyone-has-a-choice"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ikibit.it/s/cosa-significa-smart-tv-309/"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onlinelibrary.wiley.com/doi/full/10.5694/mja2.5060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16828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goodreads.com/work/quotes/87811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hvoices.live/fighting-body-standard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564F-B819-80A4-7EC6-BD5A81DF446D}"/>
              </a:ext>
            </a:extLst>
          </p:cNvPr>
          <p:cNvSpPr>
            <a:spLocks noGrp="1"/>
          </p:cNvSpPr>
          <p:nvPr>
            <p:ph type="ctrTitle"/>
          </p:nvPr>
        </p:nvSpPr>
        <p:spPr/>
        <p:txBody>
          <a:bodyPr/>
          <a:lstStyle/>
          <a:p>
            <a:r>
              <a:rPr lang="en-US" dirty="0"/>
              <a:t>Arrested Development:</a:t>
            </a:r>
          </a:p>
        </p:txBody>
      </p:sp>
      <p:sp>
        <p:nvSpPr>
          <p:cNvPr id="3" name="Subtitle 2">
            <a:extLst>
              <a:ext uri="{FF2B5EF4-FFF2-40B4-BE49-F238E27FC236}">
                <a16:creationId xmlns:a16="http://schemas.microsoft.com/office/drawing/2014/main" id="{88B7AC31-B40E-0446-69E0-C1EF4BEE4CD1}"/>
              </a:ext>
            </a:extLst>
          </p:cNvPr>
          <p:cNvSpPr>
            <a:spLocks noGrp="1"/>
          </p:cNvSpPr>
          <p:nvPr>
            <p:ph type="subTitle" idx="1"/>
          </p:nvPr>
        </p:nvSpPr>
        <p:spPr/>
        <p:txBody>
          <a:bodyPr/>
          <a:lstStyle/>
          <a:p>
            <a:r>
              <a:rPr lang="en-US" dirty="0"/>
              <a:t>Impact of Social Media on Children’s Mental Health </a:t>
            </a:r>
          </a:p>
          <a:p>
            <a:r>
              <a:rPr lang="en-US" dirty="0"/>
              <a:t>and Spiritual Formation</a:t>
            </a:r>
          </a:p>
        </p:txBody>
      </p:sp>
      <p:sp>
        <p:nvSpPr>
          <p:cNvPr id="4" name="TextBox 3">
            <a:extLst>
              <a:ext uri="{FF2B5EF4-FFF2-40B4-BE49-F238E27FC236}">
                <a16:creationId xmlns:a16="http://schemas.microsoft.com/office/drawing/2014/main" id="{27D08F64-29B4-AFBE-3CCF-9C1AE6D828F0}"/>
              </a:ext>
            </a:extLst>
          </p:cNvPr>
          <p:cNvSpPr txBox="1"/>
          <p:nvPr/>
        </p:nvSpPr>
        <p:spPr>
          <a:xfrm>
            <a:off x="4393096" y="5147732"/>
            <a:ext cx="4990533" cy="923330"/>
          </a:xfrm>
          <a:prstGeom prst="rect">
            <a:avLst/>
          </a:prstGeom>
          <a:noFill/>
        </p:spPr>
        <p:txBody>
          <a:bodyPr wrap="none" rtlCol="0">
            <a:spAutoFit/>
          </a:bodyPr>
          <a:lstStyle/>
          <a:p>
            <a:r>
              <a:rPr lang="en-US" dirty="0"/>
              <a:t>Lisa Beardsley-Hardy, PhD, MPH</a:t>
            </a:r>
          </a:p>
          <a:p>
            <a:r>
              <a:rPr lang="en-US" dirty="0"/>
              <a:t>Director of Education</a:t>
            </a:r>
          </a:p>
          <a:p>
            <a:r>
              <a:rPr lang="en-US" dirty="0"/>
              <a:t>General Conference of Seventh-day Adventists</a:t>
            </a:r>
          </a:p>
        </p:txBody>
      </p:sp>
    </p:spTree>
    <p:extLst>
      <p:ext uri="{BB962C8B-B14F-4D97-AF65-F5344CB8AC3E}">
        <p14:creationId xmlns:p14="http://schemas.microsoft.com/office/powerpoint/2010/main" val="123784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reaching out to sun">
            <a:extLst>
              <a:ext uri="{FF2B5EF4-FFF2-40B4-BE49-F238E27FC236}">
                <a16:creationId xmlns:a16="http://schemas.microsoft.com/office/drawing/2014/main" id="{AA3413E7-76F4-2938-EF57-5EBB0DB57368}"/>
              </a:ext>
            </a:extLst>
          </p:cNvPr>
          <p:cNvPicPr>
            <a:picLocks noChangeAspect="1"/>
          </p:cNvPicPr>
          <p:nvPr/>
        </p:nvPicPr>
        <p:blipFill rotWithShape="1">
          <a:blip r:embed="rId2">
            <a:duotone>
              <a:prstClr val="black"/>
              <a:schemeClr val="tx2">
                <a:tint val="45000"/>
                <a:satMod val="400000"/>
              </a:schemeClr>
            </a:duotone>
            <a:alphaModFix amt="40000"/>
          </a:blip>
          <a:srcRect b="16045"/>
          <a:stretch/>
        </p:blipFill>
        <p:spPr>
          <a:xfrm>
            <a:off x="20" y="10"/>
            <a:ext cx="12191980" cy="6857990"/>
          </a:xfrm>
          <a:prstGeom prst="rect">
            <a:avLst/>
          </a:prstGeom>
        </p:spPr>
      </p:pic>
      <p:sp>
        <p:nvSpPr>
          <p:cNvPr id="2" name="Title 1">
            <a:extLst>
              <a:ext uri="{FF2B5EF4-FFF2-40B4-BE49-F238E27FC236}">
                <a16:creationId xmlns:a16="http://schemas.microsoft.com/office/drawing/2014/main" id="{FE4E36BC-4EE1-8E9D-6EFE-A7B3995C2A3F}"/>
              </a:ext>
            </a:extLst>
          </p:cNvPr>
          <p:cNvSpPr>
            <a:spLocks noGrp="1"/>
          </p:cNvSpPr>
          <p:nvPr>
            <p:ph type="title"/>
          </p:nvPr>
        </p:nvSpPr>
        <p:spPr>
          <a:xfrm>
            <a:off x="677334" y="609600"/>
            <a:ext cx="8596668" cy="1320800"/>
          </a:xfrm>
        </p:spPr>
        <p:txBody>
          <a:bodyPr>
            <a:normAutofit/>
          </a:bodyPr>
          <a:lstStyle/>
          <a:p>
            <a:r>
              <a:rPr lang="en-US" dirty="0"/>
              <a:t>The Shema Yisrael (Deut. 6:4-5 NIV)</a:t>
            </a:r>
          </a:p>
        </p:txBody>
      </p:sp>
      <p:sp>
        <p:nvSpPr>
          <p:cNvPr id="3" name="Content Placeholder 2">
            <a:extLst>
              <a:ext uri="{FF2B5EF4-FFF2-40B4-BE49-F238E27FC236}">
                <a16:creationId xmlns:a16="http://schemas.microsoft.com/office/drawing/2014/main" id="{38521324-B3E7-2E33-C1C1-691BB08D6985}"/>
              </a:ext>
            </a:extLst>
          </p:cNvPr>
          <p:cNvSpPr>
            <a:spLocks noGrp="1"/>
          </p:cNvSpPr>
          <p:nvPr>
            <p:ph idx="1"/>
          </p:nvPr>
        </p:nvSpPr>
        <p:spPr>
          <a:xfrm>
            <a:off x="677334" y="2160589"/>
            <a:ext cx="8596668" cy="3880773"/>
          </a:xfrm>
        </p:spPr>
        <p:txBody>
          <a:bodyPr>
            <a:normAutofit/>
          </a:bodyPr>
          <a:lstStyle/>
          <a:p>
            <a:pPr marL="0" indent="0">
              <a:buNone/>
            </a:pPr>
            <a:r>
              <a:rPr lang="en-US" sz="2400" dirty="0">
                <a:solidFill>
                  <a:srgbClr val="FFFFFF"/>
                </a:solidFill>
              </a:rPr>
              <a:t>“Hear, O Israel: The Lord our God, the Lord is one. Love the Lord your God with all your heart and with all your soul and with all your strength.”</a:t>
            </a:r>
          </a:p>
        </p:txBody>
      </p:sp>
    </p:spTree>
    <p:extLst>
      <p:ext uri="{BB962C8B-B14F-4D97-AF65-F5344CB8AC3E}">
        <p14:creationId xmlns:p14="http://schemas.microsoft.com/office/powerpoint/2010/main" val="5706370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36BC-4EE1-8E9D-6EFE-A7B3995C2A3F}"/>
              </a:ext>
            </a:extLst>
          </p:cNvPr>
          <p:cNvSpPr>
            <a:spLocks noGrp="1"/>
          </p:cNvSpPr>
          <p:nvPr>
            <p:ph type="title"/>
          </p:nvPr>
        </p:nvSpPr>
        <p:spPr>
          <a:xfrm>
            <a:off x="677334" y="609600"/>
            <a:ext cx="8596668" cy="1320800"/>
          </a:xfrm>
        </p:spPr>
        <p:txBody>
          <a:bodyPr anchor="t">
            <a:normAutofit/>
          </a:bodyPr>
          <a:lstStyle/>
          <a:p>
            <a:r>
              <a:rPr lang="en-US" dirty="0"/>
              <a:t>Child Development and </a:t>
            </a:r>
            <a:br>
              <a:rPr lang="en-US" dirty="0"/>
            </a:br>
            <a:r>
              <a:rPr lang="en-US" dirty="0"/>
              <a:t>the Shema Yisrael</a:t>
            </a:r>
          </a:p>
        </p:txBody>
      </p:sp>
      <p:pic>
        <p:nvPicPr>
          <p:cNvPr id="7" name="Graphic 6" descr="Heart Lock">
            <a:extLst>
              <a:ext uri="{FF2B5EF4-FFF2-40B4-BE49-F238E27FC236}">
                <a16:creationId xmlns:a16="http://schemas.microsoft.com/office/drawing/2014/main" id="{9715FA1D-AAD3-91BF-0420-50A06D74B8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38521324-B3E7-2E33-C1C1-691BB08D6985}"/>
              </a:ext>
            </a:extLst>
          </p:cNvPr>
          <p:cNvSpPr>
            <a:spLocks noGrp="1"/>
          </p:cNvSpPr>
          <p:nvPr>
            <p:ph idx="1"/>
          </p:nvPr>
        </p:nvSpPr>
        <p:spPr>
          <a:xfrm>
            <a:off x="4063160" y="2160589"/>
            <a:ext cx="5207839" cy="3880773"/>
          </a:xfrm>
        </p:spPr>
        <p:txBody>
          <a:bodyPr>
            <a:noAutofit/>
          </a:bodyPr>
          <a:lstStyle/>
          <a:p>
            <a:pPr marL="0" indent="0">
              <a:buNone/>
            </a:pPr>
            <a:r>
              <a:rPr lang="en-US" sz="2400" dirty="0"/>
              <a:t>”These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 (Deut. 6:6-9, NIV)</a:t>
            </a:r>
          </a:p>
          <a:p>
            <a:pPr marL="0" indent="0">
              <a:buNone/>
            </a:pPr>
            <a:r>
              <a:rPr lang="en-US" sz="2400" dirty="0"/>
              <a:t>	</a:t>
            </a:r>
          </a:p>
        </p:txBody>
      </p:sp>
    </p:spTree>
    <p:extLst>
      <p:ext uri="{BB962C8B-B14F-4D97-AF65-F5344CB8AC3E}">
        <p14:creationId xmlns:p14="http://schemas.microsoft.com/office/powerpoint/2010/main" val="40645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B1BC-2E36-ECE2-EFC0-693637CB224C}"/>
              </a:ext>
            </a:extLst>
          </p:cNvPr>
          <p:cNvSpPr>
            <a:spLocks noGrp="1"/>
          </p:cNvSpPr>
          <p:nvPr>
            <p:ph type="title"/>
          </p:nvPr>
        </p:nvSpPr>
        <p:spPr>
          <a:xfrm>
            <a:off x="2849562" y="609600"/>
            <a:ext cx="6424440" cy="1320800"/>
          </a:xfrm>
        </p:spPr>
        <p:txBody>
          <a:bodyPr>
            <a:normAutofit/>
          </a:bodyPr>
          <a:lstStyle/>
          <a:p>
            <a:r>
              <a:rPr lang="en-US" dirty="0"/>
              <a:t>Relationships</a:t>
            </a:r>
          </a:p>
        </p:txBody>
      </p:sp>
      <p:pic>
        <p:nvPicPr>
          <p:cNvPr id="5" name="Picture 4" descr="Sun's corona during an eclipse">
            <a:extLst>
              <a:ext uri="{FF2B5EF4-FFF2-40B4-BE49-F238E27FC236}">
                <a16:creationId xmlns:a16="http://schemas.microsoft.com/office/drawing/2014/main" id="{95FA2417-E4B6-52F8-97EB-A8E46BB14E90}"/>
              </a:ext>
            </a:extLst>
          </p:cNvPr>
          <p:cNvPicPr>
            <a:picLocks noChangeAspect="1"/>
          </p:cNvPicPr>
          <p:nvPr/>
        </p:nvPicPr>
        <p:blipFill rotWithShape="1">
          <a:blip r:embed="rId2"/>
          <a:srcRect l="40254" r="3317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BF94645-C4F2-95F3-1E1A-AA4D7E2A3014}"/>
              </a:ext>
            </a:extLst>
          </p:cNvPr>
          <p:cNvSpPr>
            <a:spLocks noGrp="1"/>
          </p:cNvSpPr>
          <p:nvPr>
            <p:ph idx="1"/>
          </p:nvPr>
        </p:nvSpPr>
        <p:spPr>
          <a:xfrm>
            <a:off x="2849562" y="2160589"/>
            <a:ext cx="6424440" cy="3880773"/>
          </a:xfrm>
        </p:spPr>
        <p:txBody>
          <a:bodyPr>
            <a:normAutofit/>
          </a:bodyPr>
          <a:lstStyle/>
          <a:p>
            <a:r>
              <a:rPr lang="en-US" sz="2400" dirty="0"/>
              <a:t>The Word of God and the Holy Spirit has power to birth spiritual life and regeneration (the doctrine of regeneration) [Gen. 8-9, Rev. 21-22, 2 Tim 3:15-17, 2 Peter 1:19-21, Matt. 4:4, 1 </a:t>
            </a:r>
            <a:r>
              <a:rPr lang="en-US" sz="2400" dirty="0" err="1"/>
              <a:t>Thes</a:t>
            </a:r>
            <a:r>
              <a:rPr lang="en-US" sz="2400" dirty="0"/>
              <a:t> 2:13, John 17:17].</a:t>
            </a:r>
          </a:p>
          <a:p>
            <a:r>
              <a:rPr lang="en-US" sz="2400" dirty="0"/>
              <a:t>Creation [Gen. 1-2]</a:t>
            </a:r>
          </a:p>
          <a:p>
            <a:r>
              <a:rPr lang="en-US" sz="2400" dirty="0"/>
              <a:t>De-creation (”sin”) [Gen 3]</a:t>
            </a:r>
          </a:p>
          <a:p>
            <a:r>
              <a:rPr lang="en-US" sz="2400" dirty="0"/>
              <a:t>Re-creation and redemption [Rev. 19, 21]</a:t>
            </a:r>
          </a:p>
        </p:txBody>
      </p:sp>
    </p:spTree>
    <p:extLst>
      <p:ext uri="{BB962C8B-B14F-4D97-AF65-F5344CB8AC3E}">
        <p14:creationId xmlns:p14="http://schemas.microsoft.com/office/powerpoint/2010/main" val="88332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4F71-3793-4183-EEDA-04ED8EB7CC25}"/>
              </a:ext>
            </a:extLst>
          </p:cNvPr>
          <p:cNvSpPr>
            <a:spLocks noGrp="1"/>
          </p:cNvSpPr>
          <p:nvPr>
            <p:ph type="title"/>
          </p:nvPr>
        </p:nvSpPr>
        <p:spPr>
          <a:xfrm>
            <a:off x="2849562" y="609600"/>
            <a:ext cx="6424440" cy="1320800"/>
          </a:xfrm>
        </p:spPr>
        <p:txBody>
          <a:bodyPr>
            <a:normAutofit/>
          </a:bodyPr>
          <a:lstStyle/>
          <a:p>
            <a:r>
              <a:rPr lang="en-US"/>
              <a:t>Teacher Manages Time to </a:t>
            </a:r>
            <a:br>
              <a:rPr lang="en-US"/>
            </a:br>
            <a:r>
              <a:rPr lang="en-US"/>
              <a:t>Educate for Eternity</a:t>
            </a:r>
          </a:p>
        </p:txBody>
      </p:sp>
      <p:pic>
        <p:nvPicPr>
          <p:cNvPr id="5" name="Picture 4" descr="Calendar on table">
            <a:extLst>
              <a:ext uri="{FF2B5EF4-FFF2-40B4-BE49-F238E27FC236}">
                <a16:creationId xmlns:a16="http://schemas.microsoft.com/office/drawing/2014/main" id="{7BBAD889-930B-5790-C9EE-6E741130A3D5}"/>
              </a:ext>
            </a:extLst>
          </p:cNvPr>
          <p:cNvPicPr>
            <a:picLocks noChangeAspect="1"/>
          </p:cNvPicPr>
          <p:nvPr/>
        </p:nvPicPr>
        <p:blipFill rotWithShape="1">
          <a:blip r:embed="rId2"/>
          <a:srcRect l="28638" t="142" r="44826"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0" name="Isosceles Triangle 2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133DE81-806A-2CC9-E9C1-BC7C5F0D31A1}"/>
              </a:ext>
            </a:extLst>
          </p:cNvPr>
          <p:cNvSpPr>
            <a:spLocks noGrp="1"/>
          </p:cNvSpPr>
          <p:nvPr>
            <p:ph idx="1"/>
          </p:nvPr>
        </p:nvSpPr>
        <p:spPr>
          <a:xfrm>
            <a:off x="2849561" y="2160589"/>
            <a:ext cx="7301603" cy="3880773"/>
          </a:xfrm>
        </p:spPr>
        <p:txBody>
          <a:bodyPr>
            <a:normAutofit/>
          </a:bodyPr>
          <a:lstStyle/>
          <a:p>
            <a:r>
              <a:rPr lang="en-US" sz="2400" dirty="0"/>
              <a:t>Structure time through curricular content and learning activities</a:t>
            </a:r>
          </a:p>
          <a:p>
            <a:r>
              <a:rPr lang="en-US" sz="2400" dirty="0"/>
              <a:t>Allocate time to regenerative activities (prayer, Bible study and reflection, learning from the Book of Nature)</a:t>
            </a:r>
          </a:p>
          <a:p>
            <a:r>
              <a:rPr lang="en-US" sz="2400" dirty="0"/>
              <a:t>Model time management</a:t>
            </a:r>
          </a:p>
          <a:p>
            <a:r>
              <a:rPr lang="en-US" sz="2400" dirty="0"/>
              <a:t>Incorporate the Sabbath in educating for eternity, starting with preparing for the Sabbath on Friday</a:t>
            </a:r>
          </a:p>
        </p:txBody>
      </p:sp>
    </p:spTree>
    <p:extLst>
      <p:ext uri="{BB962C8B-B14F-4D97-AF65-F5344CB8AC3E}">
        <p14:creationId xmlns:p14="http://schemas.microsoft.com/office/powerpoint/2010/main" val="382474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8256-3765-7748-B4B0-98CC6438DE8A}"/>
              </a:ext>
            </a:extLst>
          </p:cNvPr>
          <p:cNvSpPr>
            <a:spLocks noGrp="1"/>
          </p:cNvSpPr>
          <p:nvPr>
            <p:ph type="title"/>
          </p:nvPr>
        </p:nvSpPr>
        <p:spPr>
          <a:xfrm>
            <a:off x="5536734" y="609600"/>
            <a:ext cx="3737268" cy="1320800"/>
          </a:xfrm>
        </p:spPr>
        <p:txBody>
          <a:bodyPr>
            <a:normAutofit/>
          </a:bodyPr>
          <a:lstStyle/>
          <a:p>
            <a:r>
              <a:rPr lang="en-US" sz="3300" b="1"/>
              <a:t>Lessons of Good and Evil in Nature</a:t>
            </a:r>
          </a:p>
        </p:txBody>
      </p:sp>
      <p:sp>
        <p:nvSpPr>
          <p:cNvPr id="3" name="Content Placeholder 2">
            <a:extLst>
              <a:ext uri="{FF2B5EF4-FFF2-40B4-BE49-F238E27FC236}">
                <a16:creationId xmlns:a16="http://schemas.microsoft.com/office/drawing/2014/main" id="{23857655-78F5-9941-B27F-2F2671EE4411}"/>
              </a:ext>
            </a:extLst>
          </p:cNvPr>
          <p:cNvSpPr>
            <a:spLocks noGrp="1"/>
          </p:cNvSpPr>
          <p:nvPr>
            <p:ph idx="1"/>
          </p:nvPr>
        </p:nvSpPr>
        <p:spPr>
          <a:xfrm>
            <a:off x="5209563" y="2160589"/>
            <a:ext cx="6333080" cy="3880773"/>
          </a:xfrm>
        </p:spPr>
        <p:txBody>
          <a:bodyPr>
            <a:noAutofit/>
          </a:bodyPr>
          <a:lstStyle/>
          <a:p>
            <a:pPr marL="0" indent="0">
              <a:buNone/>
            </a:pPr>
            <a:r>
              <a:rPr lang="en-US" sz="2400" dirty="0"/>
              <a:t>“So far as possible, let the child from his earliest years be placed where this wonderful lesson book shall be open before him. Let him behold the glorious scenes painted by the great Master Artist upon the shifting canvas of the heavens, let him become acquainted with the wonders of earth and sea, let him watch the unfolding mysteries of the changing seasons, and, in all His works, learn of the Creator.</a:t>
            </a:r>
          </a:p>
        </p:txBody>
      </p:sp>
      <p:pic>
        <p:nvPicPr>
          <p:cNvPr id="7" name="Picture 6" descr="A pink and white flower&#10;&#10;Description automatically generated">
            <a:extLst>
              <a:ext uri="{FF2B5EF4-FFF2-40B4-BE49-F238E27FC236}">
                <a16:creationId xmlns:a16="http://schemas.microsoft.com/office/drawing/2014/main" id="{ADD6CDA4-FE46-AE86-0DD5-3185ACE3A8F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612" r="29058"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2817173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590B43D-C9E7-6847-98A1-65FB6A386DFA}"/>
              </a:ext>
            </a:extLst>
          </p:cNvPr>
          <p:cNvSpPr>
            <a:spLocks noGrp="1"/>
          </p:cNvSpPr>
          <p:nvPr>
            <p:ph type="title"/>
          </p:nvPr>
        </p:nvSpPr>
        <p:spPr>
          <a:xfrm>
            <a:off x="673754" y="643467"/>
            <a:ext cx="4203045" cy="1375608"/>
          </a:xfrm>
        </p:spPr>
        <p:txBody>
          <a:bodyPr anchor="ctr">
            <a:normAutofit/>
          </a:bodyPr>
          <a:lstStyle/>
          <a:p>
            <a:r>
              <a:rPr lang="en-US" b="1">
                <a:solidFill>
                  <a:schemeClr val="bg1"/>
                </a:solidFill>
              </a:rPr>
              <a:t>Lessons of Good and Evil in Nature</a:t>
            </a:r>
          </a:p>
        </p:txBody>
      </p:sp>
      <p:sp>
        <p:nvSpPr>
          <p:cNvPr id="3" name="Content Placeholder 2">
            <a:extLst>
              <a:ext uri="{FF2B5EF4-FFF2-40B4-BE49-F238E27FC236}">
                <a16:creationId xmlns:a16="http://schemas.microsoft.com/office/drawing/2014/main" id="{0DAD7D86-7587-BB47-81D6-2E437AEFCE4A}"/>
              </a:ext>
            </a:extLst>
          </p:cNvPr>
          <p:cNvSpPr>
            <a:spLocks noGrp="1"/>
          </p:cNvSpPr>
          <p:nvPr>
            <p:ph idx="1"/>
          </p:nvPr>
        </p:nvSpPr>
        <p:spPr>
          <a:xfrm>
            <a:off x="444653" y="2160589"/>
            <a:ext cx="4432145" cy="4346227"/>
          </a:xfrm>
        </p:spPr>
        <p:txBody>
          <a:bodyPr>
            <a:normAutofit fontScale="92500" lnSpcReduction="10000"/>
          </a:bodyPr>
          <a:lstStyle/>
          <a:p>
            <a:pPr marL="0" indent="0">
              <a:lnSpc>
                <a:spcPct val="90000"/>
              </a:lnSpc>
              <a:buNone/>
            </a:pPr>
            <a:r>
              <a:rPr lang="en-US" sz="2400" dirty="0">
                <a:solidFill>
                  <a:schemeClr val="bg1"/>
                </a:solidFill>
              </a:rPr>
              <a:t>“In no other way can the foundation of a true education be so firmly and surely laid. Yet even the child, as he comes in contact with nature, will see cause for perplexity. He cannot but recognize the working of antagonistic forces. It is here that nature needs an interpreter. Looking upon the evil manifest even in the natural world, all have the same sorrowful lesson to learn—’An enemy hath done this.’ Matthew 13:28.”</a:t>
            </a:r>
            <a:r>
              <a:rPr lang="en-US" altLang="en-US" sz="2400" dirty="0">
                <a:solidFill>
                  <a:schemeClr val="bg1"/>
                </a:solidFill>
              </a:rPr>
              <a:t> </a:t>
            </a:r>
            <a:r>
              <a:rPr lang="en-US" altLang="en-US" sz="2400" i="1" dirty="0">
                <a:solidFill>
                  <a:schemeClr val="bg1"/>
                </a:solidFill>
              </a:rPr>
              <a:t>Education</a:t>
            </a:r>
            <a:r>
              <a:rPr lang="en-US" altLang="en-US" sz="2400" dirty="0">
                <a:solidFill>
                  <a:schemeClr val="bg1"/>
                </a:solidFill>
              </a:rPr>
              <a:t>, pp. 100-101.</a:t>
            </a:r>
            <a:endParaRPr lang="en-US" sz="2400" dirty="0">
              <a:solidFill>
                <a:schemeClr val="bg1"/>
              </a:solidFill>
            </a:endParaRPr>
          </a:p>
          <a:p>
            <a:pPr>
              <a:lnSpc>
                <a:spcPct val="90000"/>
              </a:lnSpc>
            </a:pPr>
            <a:endParaRPr lang="en-US" dirty="0">
              <a:solidFill>
                <a:schemeClr val="bg1"/>
              </a:solidFill>
            </a:endParaRPr>
          </a:p>
        </p:txBody>
      </p:sp>
      <p:pic>
        <p:nvPicPr>
          <p:cNvPr id="5" name="Picture 4" descr="A tree with lightning in the sky&#10;&#10;Description automatically generated">
            <a:extLst>
              <a:ext uri="{FF2B5EF4-FFF2-40B4-BE49-F238E27FC236}">
                <a16:creationId xmlns:a16="http://schemas.microsoft.com/office/drawing/2014/main" id="{D5514D9F-575B-380F-CCAC-C8D9AE351FE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3469" b="-1"/>
          <a:stretch/>
        </p:blipFill>
        <p:spPr>
          <a:xfrm>
            <a:off x="6096001" y="1196454"/>
            <a:ext cx="5143500" cy="4452577"/>
          </a:xfrm>
          <a:prstGeom prst="rect">
            <a:avLst/>
          </a:prstGeom>
        </p:spPr>
      </p:pic>
      <p:sp>
        <p:nvSpPr>
          <p:cNvPr id="37" name="Isosceles Triangle 3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4895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CE97-47B4-8A53-A1AA-670DB588DA12}"/>
              </a:ext>
            </a:extLst>
          </p:cNvPr>
          <p:cNvSpPr>
            <a:spLocks noGrp="1"/>
          </p:cNvSpPr>
          <p:nvPr>
            <p:ph type="title"/>
          </p:nvPr>
        </p:nvSpPr>
        <p:spPr/>
        <p:txBody>
          <a:bodyPr/>
          <a:lstStyle/>
          <a:p>
            <a:r>
              <a:rPr lang="en-US" dirty="0"/>
              <a:t>Specific Strategies</a:t>
            </a:r>
          </a:p>
        </p:txBody>
      </p:sp>
      <p:sp>
        <p:nvSpPr>
          <p:cNvPr id="3" name="Content Placeholder 2">
            <a:extLst>
              <a:ext uri="{FF2B5EF4-FFF2-40B4-BE49-F238E27FC236}">
                <a16:creationId xmlns:a16="http://schemas.microsoft.com/office/drawing/2014/main" id="{8C0F8EBC-B837-FEF3-8245-D2045ACC3DDF}"/>
              </a:ext>
            </a:extLst>
          </p:cNvPr>
          <p:cNvSpPr>
            <a:spLocks noGrp="1"/>
          </p:cNvSpPr>
          <p:nvPr>
            <p:ph idx="1"/>
          </p:nvPr>
        </p:nvSpPr>
        <p:spPr/>
        <p:txBody>
          <a:bodyPr/>
          <a:lstStyle/>
          <a:p>
            <a:r>
              <a:rPr lang="en-US" dirty="0"/>
              <a:t>How do you s</a:t>
            </a:r>
            <a:r>
              <a:rPr lang="en-US" sz="1800" dirty="0"/>
              <a:t>tructure time through curricular content and learning activities?</a:t>
            </a:r>
          </a:p>
          <a:p>
            <a:r>
              <a:rPr lang="en-US" sz="1800" dirty="0"/>
              <a:t>How do you allocate time to regenerative activities (prayer, Bible study and reflection, learning from the Book of Nature)?</a:t>
            </a:r>
          </a:p>
          <a:p>
            <a:r>
              <a:rPr lang="en-US" dirty="0"/>
              <a:t>How do you m</a:t>
            </a:r>
            <a:r>
              <a:rPr lang="en-US" sz="1800" dirty="0"/>
              <a:t>odel time management?</a:t>
            </a:r>
          </a:p>
          <a:p>
            <a:r>
              <a:rPr lang="en-US" dirty="0"/>
              <a:t>How do you i</a:t>
            </a:r>
            <a:r>
              <a:rPr lang="en-US" sz="1800" dirty="0"/>
              <a:t>ncorporate the Sabbath into educating for eternity, starting with preparing for the Sabbath on Friday?</a:t>
            </a:r>
          </a:p>
          <a:p>
            <a:endParaRPr lang="en-US" dirty="0"/>
          </a:p>
        </p:txBody>
      </p:sp>
    </p:spTree>
    <p:extLst>
      <p:ext uri="{BB962C8B-B14F-4D97-AF65-F5344CB8AC3E}">
        <p14:creationId xmlns:p14="http://schemas.microsoft.com/office/powerpoint/2010/main" val="243216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5903-0839-1207-40FF-72E5A71117FA}"/>
              </a:ext>
            </a:extLst>
          </p:cNvPr>
          <p:cNvSpPr>
            <a:spLocks noGrp="1"/>
          </p:cNvSpPr>
          <p:nvPr>
            <p:ph type="title"/>
          </p:nvPr>
        </p:nvSpPr>
        <p:spPr/>
        <p:txBody>
          <a:bodyPr/>
          <a:lstStyle/>
          <a:p>
            <a:r>
              <a:rPr lang="en-US" dirty="0"/>
              <a:t>Screen Time With Google, Twitter, Snapchat vs. Time with Parents and God</a:t>
            </a:r>
          </a:p>
        </p:txBody>
      </p:sp>
      <p:pic>
        <p:nvPicPr>
          <p:cNvPr id="5" name="Content Placeholder 4" descr="A black and white photo of a path with trees&#10;&#10;Description automatically generated">
            <a:extLst>
              <a:ext uri="{FF2B5EF4-FFF2-40B4-BE49-F238E27FC236}">
                <a16:creationId xmlns:a16="http://schemas.microsoft.com/office/drawing/2014/main" id="{2AF71C79-FAC7-D5FF-B6C7-929CE46648A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06240" y="2160588"/>
            <a:ext cx="5139557" cy="3881437"/>
          </a:xfrm>
        </p:spPr>
      </p:pic>
    </p:spTree>
    <p:extLst>
      <p:ext uri="{BB962C8B-B14F-4D97-AF65-F5344CB8AC3E}">
        <p14:creationId xmlns:p14="http://schemas.microsoft.com/office/powerpoint/2010/main" val="384206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IMG_5787">
            <a:extLst>
              <a:ext uri="{FF2B5EF4-FFF2-40B4-BE49-F238E27FC236}">
                <a16:creationId xmlns:a16="http://schemas.microsoft.com/office/drawing/2014/main" id="{0EB1BE23-B354-BE99-D957-BEBDFDCDC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Text Box 3">
            <a:extLst>
              <a:ext uri="{FF2B5EF4-FFF2-40B4-BE49-F238E27FC236}">
                <a16:creationId xmlns:a16="http://schemas.microsoft.com/office/drawing/2014/main" id="{5C20AC1A-3690-547F-A2C9-B5EDAB5155DB}"/>
              </a:ext>
            </a:extLst>
          </p:cNvPr>
          <p:cNvSpPr txBox="1">
            <a:spLocks noChangeArrowheads="1"/>
          </p:cNvSpPr>
          <p:nvPr/>
        </p:nvSpPr>
        <p:spPr bwMode="auto">
          <a:xfrm>
            <a:off x="1146166" y="5181601"/>
            <a:ext cx="99822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8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lr>
                <a:schemeClr val="tx2"/>
              </a:buClr>
              <a:buChar char="•"/>
              <a:defRPr sz="24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lr>
                <a:schemeClr val="folHlink"/>
              </a:buClr>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ea typeface="MS PGothic" panose="020B0600070205080204" pitchFamily="34" charset="-128"/>
              </a:defRPr>
            </a:lvl9pPr>
          </a:lstStyle>
          <a:p>
            <a:pPr algn="ctr" eaLnBrk="1" hangingPunct="1">
              <a:spcBef>
                <a:spcPct val="0"/>
              </a:spcBef>
              <a:buClrTx/>
              <a:buFontTx/>
              <a:buNone/>
            </a:pPr>
            <a:r>
              <a:rPr lang="en-US" altLang="en-US" sz="3600" b="1" dirty="0">
                <a:solidFill>
                  <a:srgbClr val="FFFF00"/>
                </a:solidFill>
                <a:latin typeface="Arial" panose="020B0604020202020204" pitchFamily="34" charset="0"/>
              </a:rPr>
              <a:t>Redemptive development depends on being </a:t>
            </a:r>
          </a:p>
          <a:p>
            <a:pPr algn="ctr" eaLnBrk="1" hangingPunct="1">
              <a:spcBef>
                <a:spcPct val="0"/>
              </a:spcBef>
              <a:buClrTx/>
              <a:buFontTx/>
              <a:buNone/>
            </a:pPr>
            <a:r>
              <a:rPr lang="en-US" altLang="en-US" sz="3600" b="1" dirty="0">
                <a:solidFill>
                  <a:srgbClr val="FFFF00"/>
                </a:solidFill>
                <a:latin typeface="Arial" panose="020B0604020202020204" pitchFamily="34" charset="0"/>
              </a:rPr>
              <a:t>connected  to the Source of all power!!</a:t>
            </a:r>
          </a:p>
        </p:txBody>
      </p:sp>
      <p:sp>
        <p:nvSpPr>
          <p:cNvPr id="68611" name="TextBox 1">
            <a:extLst>
              <a:ext uri="{FF2B5EF4-FFF2-40B4-BE49-F238E27FC236}">
                <a16:creationId xmlns:a16="http://schemas.microsoft.com/office/drawing/2014/main" id="{EBA5B61B-3593-858D-1732-AC953CBC27A7}"/>
              </a:ext>
            </a:extLst>
          </p:cNvPr>
          <p:cNvSpPr txBox="1">
            <a:spLocks noChangeArrowheads="1"/>
          </p:cNvSpPr>
          <p:nvPr/>
        </p:nvSpPr>
        <p:spPr bwMode="auto">
          <a:xfrm>
            <a:off x="-2236788" y="7167563"/>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1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television&#10;&#10;Description automatically generated">
            <a:extLst>
              <a:ext uri="{FF2B5EF4-FFF2-40B4-BE49-F238E27FC236}">
                <a16:creationId xmlns:a16="http://schemas.microsoft.com/office/drawing/2014/main" id="{576A266A-3A72-2F9D-304E-6EC8762C8747}"/>
              </a:ext>
            </a:extLst>
          </p:cNvPr>
          <p:cNvPicPr>
            <a:picLocks noChangeAspect="1"/>
          </p:cNvPicPr>
          <p:nvPr/>
        </p:nvPicPr>
        <p:blipFill rotWithShape="1">
          <a:blip r:embed="rId2">
            <a:duotone>
              <a:prstClr val="black"/>
              <a:schemeClr val="tx2">
                <a:tint val="45000"/>
                <a:satMod val="400000"/>
              </a:schemeClr>
            </a:duotone>
            <a:alphaModFix amt="40000"/>
            <a:extLst>
              <a:ext uri="{837473B0-CC2E-450A-ABE3-18F120FF3D39}">
                <a1611:picAttrSrcUrl xmlns:a1611="http://schemas.microsoft.com/office/drawing/2016/11/main" r:id="rId3"/>
              </a:ext>
            </a:extLst>
          </a:blip>
          <a:srcRect t="13257" b="16650"/>
          <a:stretch/>
        </p:blipFill>
        <p:spPr>
          <a:xfrm>
            <a:off x="20" y="10"/>
            <a:ext cx="12191980" cy="6857990"/>
          </a:xfrm>
          <a:prstGeom prst="rect">
            <a:avLst/>
          </a:prstGeom>
        </p:spPr>
      </p:pic>
      <p:sp>
        <p:nvSpPr>
          <p:cNvPr id="2" name="Title 1">
            <a:extLst>
              <a:ext uri="{FF2B5EF4-FFF2-40B4-BE49-F238E27FC236}">
                <a16:creationId xmlns:a16="http://schemas.microsoft.com/office/drawing/2014/main" id="{FA276D17-25C0-AAE6-F815-22CDE643C238}"/>
              </a:ext>
            </a:extLst>
          </p:cNvPr>
          <p:cNvSpPr>
            <a:spLocks noGrp="1"/>
          </p:cNvSpPr>
          <p:nvPr>
            <p:ph type="title"/>
          </p:nvPr>
        </p:nvSpPr>
        <p:spPr>
          <a:xfrm>
            <a:off x="677334" y="609600"/>
            <a:ext cx="8596668" cy="1320800"/>
          </a:xfrm>
        </p:spPr>
        <p:txBody>
          <a:bodyPr>
            <a:normAutofit/>
          </a:bodyPr>
          <a:lstStyle/>
          <a:p>
            <a:r>
              <a:rPr lang="en-US" dirty="0"/>
              <a:t>Dr. Google: Good or Bad?</a:t>
            </a:r>
          </a:p>
        </p:txBody>
      </p:sp>
      <p:sp>
        <p:nvSpPr>
          <p:cNvPr id="3" name="Content Placeholder 2">
            <a:extLst>
              <a:ext uri="{FF2B5EF4-FFF2-40B4-BE49-F238E27FC236}">
                <a16:creationId xmlns:a16="http://schemas.microsoft.com/office/drawing/2014/main" id="{8D5707C3-4E10-C01B-5BEC-A40A7FD28CBE}"/>
              </a:ext>
            </a:extLst>
          </p:cNvPr>
          <p:cNvSpPr>
            <a:spLocks noGrp="1"/>
          </p:cNvSpPr>
          <p:nvPr>
            <p:ph idx="1"/>
          </p:nvPr>
        </p:nvSpPr>
        <p:spPr>
          <a:xfrm>
            <a:off x="677334" y="2160589"/>
            <a:ext cx="8596668" cy="3880773"/>
          </a:xfrm>
        </p:spPr>
        <p:txBody>
          <a:bodyPr>
            <a:normAutofit fontScale="85000" lnSpcReduction="10000"/>
          </a:bodyPr>
          <a:lstStyle/>
          <a:p>
            <a:r>
              <a:rPr lang="en-US" sz="2400" dirty="0">
                <a:solidFill>
                  <a:srgbClr val="FFFFFF"/>
                </a:solidFill>
              </a:rPr>
              <a:t>It depends!</a:t>
            </a:r>
          </a:p>
          <a:p>
            <a:pPr lvl="1"/>
            <a:r>
              <a:rPr lang="en-US" sz="2400" dirty="0">
                <a:solidFill>
                  <a:srgbClr val="FFFFFF"/>
                </a:solidFill>
              </a:rPr>
              <a:t>Provides quick access to many sources of information</a:t>
            </a:r>
          </a:p>
          <a:p>
            <a:pPr lvl="1"/>
            <a:r>
              <a:rPr lang="en-US" sz="2400" dirty="0">
                <a:solidFill>
                  <a:srgbClr val="FFFFFF"/>
                </a:solidFill>
              </a:rPr>
              <a:t>But use of Dr. Google online symptom checkers not reliable for medical diagnosis and treatment (</a:t>
            </a:r>
            <a:r>
              <a:rPr lang="en-US" sz="2400" dirty="0">
                <a:solidFill>
                  <a:srgbClr val="FFFFFF"/>
                </a:solidFill>
                <a:hlinkClick r:id="rId4"/>
              </a:rPr>
              <a:t>https://onlinelibrary.wiley.com/doi/full/10.5694/mja2.50600</a:t>
            </a:r>
            <a:r>
              <a:rPr lang="en-US" sz="2400" dirty="0">
                <a:solidFill>
                  <a:srgbClr val="FFFFFF"/>
                </a:solidFill>
              </a:rPr>
              <a:t>)</a:t>
            </a:r>
          </a:p>
          <a:p>
            <a:pPr lvl="1"/>
            <a:r>
              <a:rPr lang="en-US" sz="2400" dirty="0">
                <a:solidFill>
                  <a:srgbClr val="FFFFFF"/>
                </a:solidFill>
              </a:rPr>
              <a:t>Requires digital literacy and content knowledge to assess information</a:t>
            </a:r>
          </a:p>
          <a:p>
            <a:pPr lvl="1"/>
            <a:r>
              <a:rPr lang="en-US" sz="2400" dirty="0">
                <a:solidFill>
                  <a:srgbClr val="FFFFFF"/>
                </a:solidFill>
              </a:rPr>
              <a:t>May provide age-inappropriate information, images, videos, and music and access to children and the vulnerable by predators, scammers, bullies </a:t>
            </a:r>
          </a:p>
          <a:p>
            <a:pPr lvl="1"/>
            <a:r>
              <a:rPr lang="en-US" sz="2400" dirty="0">
                <a:solidFill>
                  <a:srgbClr val="FFFFFF"/>
                </a:solidFill>
              </a:rPr>
              <a:t>Cause and effect </a:t>
            </a:r>
            <a:r>
              <a:rPr lang="en-US" sz="2400">
                <a:solidFill>
                  <a:srgbClr val="FFFFFF"/>
                </a:solidFill>
              </a:rPr>
              <a:t>not clear</a:t>
            </a:r>
            <a:endParaRPr lang="en-US" sz="2400" dirty="0">
              <a:solidFill>
                <a:srgbClr val="FFFFFF"/>
              </a:solidFill>
            </a:endParaRPr>
          </a:p>
          <a:p>
            <a:pPr lvl="1"/>
            <a:endParaRPr lang="en-US" sz="2400" dirty="0">
              <a:solidFill>
                <a:srgbClr val="FFFFFF"/>
              </a:solidFill>
            </a:endParaRPr>
          </a:p>
          <a:p>
            <a:pPr lvl="1"/>
            <a:endParaRPr lang="en-US" dirty="0">
              <a:solidFill>
                <a:srgbClr val="FFFFFF"/>
              </a:solidFill>
            </a:endParaRPr>
          </a:p>
        </p:txBody>
      </p:sp>
      <p:sp>
        <p:nvSpPr>
          <p:cNvPr id="6" name="TextBox 5">
            <a:extLst>
              <a:ext uri="{FF2B5EF4-FFF2-40B4-BE49-F238E27FC236}">
                <a16:creationId xmlns:a16="http://schemas.microsoft.com/office/drawing/2014/main" id="{CFE8CCBA-E16E-35A3-C3E3-5C72FFAC3648}"/>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wikibit.it/s/cosa-significa-smart-tv-30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97164438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suitcase&#10;&#10;Description automatically generated">
            <a:extLst>
              <a:ext uri="{FF2B5EF4-FFF2-40B4-BE49-F238E27FC236}">
                <a16:creationId xmlns:a16="http://schemas.microsoft.com/office/drawing/2014/main" id="{5D13F7E7-4596-B5C6-5E4E-926189E70C75}"/>
              </a:ext>
            </a:extLst>
          </p:cNvPr>
          <p:cNvPicPr>
            <a:picLocks noChangeAspect="1"/>
          </p:cNvPicPr>
          <p:nvPr/>
        </p:nvPicPr>
        <p:blipFill rotWithShape="1">
          <a:blip r:embed="rId2">
            <a:duotone>
              <a:prstClr val="black"/>
              <a:schemeClr val="tx2">
                <a:tint val="45000"/>
                <a:satMod val="400000"/>
              </a:schemeClr>
            </a:duotone>
            <a:alphaModFix amt="40000"/>
            <a:extLst>
              <a:ext uri="{837473B0-CC2E-450A-ABE3-18F120FF3D39}">
                <a1611:picAttrSrcUrl xmlns:a1611="http://schemas.microsoft.com/office/drawing/2016/11/main" r:id="rId3"/>
              </a:ext>
            </a:extLst>
          </a:blip>
          <a:srcRect t="11917" b="3813"/>
          <a:stretch/>
        </p:blipFill>
        <p:spPr>
          <a:xfrm>
            <a:off x="20" y="10"/>
            <a:ext cx="12191980" cy="6857990"/>
          </a:xfrm>
          <a:prstGeom prst="rect">
            <a:avLst/>
          </a:prstGeom>
        </p:spPr>
      </p:pic>
      <p:sp>
        <p:nvSpPr>
          <p:cNvPr id="2" name="Title 1">
            <a:extLst>
              <a:ext uri="{FF2B5EF4-FFF2-40B4-BE49-F238E27FC236}">
                <a16:creationId xmlns:a16="http://schemas.microsoft.com/office/drawing/2014/main" id="{FA276D17-25C0-AAE6-F815-22CDE643C238}"/>
              </a:ext>
            </a:extLst>
          </p:cNvPr>
          <p:cNvSpPr>
            <a:spLocks noGrp="1"/>
          </p:cNvSpPr>
          <p:nvPr>
            <p:ph type="title"/>
          </p:nvPr>
        </p:nvSpPr>
        <p:spPr>
          <a:xfrm>
            <a:off x="677334" y="609600"/>
            <a:ext cx="8596668" cy="1320800"/>
          </a:xfrm>
        </p:spPr>
        <p:txBody>
          <a:bodyPr>
            <a:normAutofit/>
          </a:bodyPr>
          <a:lstStyle/>
          <a:p>
            <a:r>
              <a:rPr lang="en-US" dirty="0"/>
              <a:t>A Heavy Suitcase</a:t>
            </a:r>
          </a:p>
        </p:txBody>
      </p:sp>
      <p:sp>
        <p:nvSpPr>
          <p:cNvPr id="3" name="Content Placeholder 2">
            <a:extLst>
              <a:ext uri="{FF2B5EF4-FFF2-40B4-BE49-F238E27FC236}">
                <a16:creationId xmlns:a16="http://schemas.microsoft.com/office/drawing/2014/main" id="{8D5707C3-4E10-C01B-5BEC-A40A7FD28CBE}"/>
              </a:ext>
            </a:extLst>
          </p:cNvPr>
          <p:cNvSpPr>
            <a:spLocks noGrp="1"/>
          </p:cNvSpPr>
          <p:nvPr>
            <p:ph idx="1"/>
          </p:nvPr>
        </p:nvSpPr>
        <p:spPr>
          <a:xfrm>
            <a:off x="789241" y="1405216"/>
            <a:ext cx="10984579" cy="4492002"/>
          </a:xfrm>
        </p:spPr>
        <p:txBody>
          <a:bodyPr>
            <a:noAutofit/>
          </a:bodyPr>
          <a:lstStyle/>
          <a:p>
            <a:pPr marL="0" indent="0">
              <a:lnSpc>
                <a:spcPct val="90000"/>
              </a:lnSpc>
              <a:buNone/>
            </a:pPr>
            <a:r>
              <a:rPr lang="en-US" sz="2200" b="0" i="0" u="none" strike="noStrike" dirty="0">
                <a:solidFill>
                  <a:srgbClr val="FFFFFF"/>
                </a:solidFill>
                <a:effectLst/>
                <a:latin typeface="Merriweather" pitchFamily="2" charset="77"/>
              </a:rPr>
              <a:t>“And so seated next to my father in the train compartment, I suddenly asked, "Father, what is </a:t>
            </a:r>
            <a:r>
              <a:rPr lang="en-US" sz="2200" b="0" i="0" u="none" strike="noStrike" dirty="0" err="1">
                <a:solidFill>
                  <a:srgbClr val="FFFFFF"/>
                </a:solidFill>
                <a:effectLst/>
                <a:latin typeface="Merriweather" pitchFamily="2" charset="77"/>
              </a:rPr>
              <a:t>sexsin</a:t>
            </a:r>
            <a:r>
              <a:rPr lang="en-US" sz="2200" b="0" i="0" u="none" strike="noStrike" dirty="0">
                <a:solidFill>
                  <a:srgbClr val="FFFFFF"/>
                </a:solidFill>
                <a:effectLst/>
                <a:latin typeface="Merriweather" pitchFamily="2" charset="77"/>
              </a:rPr>
              <a:t>?"</a:t>
            </a:r>
            <a:br>
              <a:rPr lang="en-US" sz="2200" b="0" i="0" u="none" strike="noStrike" dirty="0">
                <a:solidFill>
                  <a:srgbClr val="FFFFFF"/>
                </a:solidFill>
                <a:effectLst/>
                <a:latin typeface="Merriweather" pitchFamily="2" charset="77"/>
              </a:rPr>
            </a:br>
            <a:r>
              <a:rPr lang="en-US" sz="2200" b="0" i="0" u="none" strike="noStrike" dirty="0">
                <a:solidFill>
                  <a:srgbClr val="FFFFFF"/>
                </a:solidFill>
                <a:effectLst/>
                <a:latin typeface="Merriweather" pitchFamily="2" charset="77"/>
              </a:rPr>
              <a:t>He turned to look at me, as he always did when answering a question, but to my surprise he said nothing. At last he stood up, lifted his traveling case off the floor and set it on the floor.</a:t>
            </a:r>
            <a:br>
              <a:rPr lang="en-US" sz="2200" b="0" i="0" u="none" strike="noStrike" dirty="0">
                <a:solidFill>
                  <a:srgbClr val="FFFFFF"/>
                </a:solidFill>
                <a:effectLst/>
                <a:latin typeface="Merriweather" pitchFamily="2" charset="77"/>
              </a:rPr>
            </a:br>
            <a:r>
              <a:rPr lang="en-US" sz="2200" b="0" i="0" u="none" strike="noStrike" dirty="0">
                <a:solidFill>
                  <a:srgbClr val="FFFFFF"/>
                </a:solidFill>
                <a:effectLst/>
                <a:latin typeface="Merriweather" pitchFamily="2" charset="77"/>
              </a:rPr>
              <a:t>Will you carry it off the train, Corrie?" he said.</a:t>
            </a:r>
            <a:br>
              <a:rPr lang="en-US" sz="2200" b="0" i="0" u="none" strike="noStrike" dirty="0">
                <a:solidFill>
                  <a:srgbClr val="FFFFFF"/>
                </a:solidFill>
                <a:effectLst/>
                <a:latin typeface="Merriweather" pitchFamily="2" charset="77"/>
              </a:rPr>
            </a:br>
            <a:r>
              <a:rPr lang="en-US" sz="2200" b="0" i="0" u="none" strike="noStrike" dirty="0">
                <a:solidFill>
                  <a:srgbClr val="FFFFFF"/>
                </a:solidFill>
                <a:effectLst/>
                <a:latin typeface="Merriweather" pitchFamily="2" charset="77"/>
              </a:rPr>
              <a:t>I stood up and tugged at it. It was crammed with the watches and spare parts he had purchased that morning.</a:t>
            </a:r>
            <a:br>
              <a:rPr lang="en-US" sz="2200" b="0" i="0" u="none" strike="noStrike" dirty="0">
                <a:solidFill>
                  <a:srgbClr val="FFFFFF"/>
                </a:solidFill>
                <a:effectLst/>
                <a:latin typeface="Merriweather" pitchFamily="2" charset="77"/>
              </a:rPr>
            </a:br>
            <a:r>
              <a:rPr lang="en-US" sz="2200" b="0" i="0" u="none" strike="noStrike" dirty="0">
                <a:solidFill>
                  <a:srgbClr val="FFFFFF"/>
                </a:solidFill>
                <a:effectLst/>
                <a:latin typeface="Merriweather" pitchFamily="2" charset="77"/>
              </a:rPr>
              <a:t>It's too heavy," I said.</a:t>
            </a:r>
            <a:br>
              <a:rPr lang="en-US" sz="2200" b="0" i="0" u="none" strike="noStrike" dirty="0">
                <a:solidFill>
                  <a:srgbClr val="FFFFFF"/>
                </a:solidFill>
                <a:effectLst/>
                <a:latin typeface="Merriweather" pitchFamily="2" charset="77"/>
              </a:rPr>
            </a:br>
            <a:r>
              <a:rPr lang="en-US" sz="2200" b="0" i="0" u="none" strike="noStrike" dirty="0">
                <a:solidFill>
                  <a:srgbClr val="FFFFFF"/>
                </a:solidFill>
                <a:effectLst/>
                <a:latin typeface="Merriweather" pitchFamily="2" charset="77"/>
              </a:rPr>
              <a:t>Yes," he said, "and it would be a pretty poor father who would ask his little girl to carry such a load. It's the same way, Corrie, with knowledge. Some knowledge is too heavy for children. When you are older and stronger, you can bear it. For now you must trust me to carry it for you.” </a:t>
            </a:r>
          </a:p>
          <a:p>
            <a:pPr marL="0" indent="0">
              <a:lnSpc>
                <a:spcPct val="90000"/>
              </a:lnSpc>
              <a:buNone/>
            </a:pPr>
            <a:r>
              <a:rPr lang="en-US" sz="2200" b="0" i="0" u="none" strike="noStrike" dirty="0">
                <a:solidFill>
                  <a:srgbClr val="FFFFFF"/>
                </a:solidFill>
                <a:effectLst/>
                <a:latin typeface="Merriweather" pitchFamily="2" charset="77"/>
              </a:rPr>
              <a:t>― </a:t>
            </a:r>
            <a:r>
              <a:rPr lang="en-US" sz="2200" b="1" i="0" u="none" strike="noStrike" dirty="0">
                <a:solidFill>
                  <a:srgbClr val="FFFFFF"/>
                </a:solidFill>
                <a:effectLst/>
                <a:latin typeface="Lato" panose="020F0502020204030203" pitchFamily="34" charset="0"/>
              </a:rPr>
              <a:t>Corrie Ten Boom, </a:t>
            </a:r>
            <a:r>
              <a:rPr lang="en-US" sz="2200" b="1" i="0" u="none" strike="noStrike" dirty="0">
                <a:solidFill>
                  <a:srgbClr val="FFFFFF"/>
                </a:solidFill>
                <a:effectLst/>
                <a:latin typeface="Lato" panose="020F0502020204030203" pitchFamily="34" charset="0"/>
                <a:hlinkClick r:id="rId4"/>
              </a:rPr>
              <a:t>The Hiding Place: The Triumphant True Story of Corrie Ten Boom</a:t>
            </a:r>
            <a:endParaRPr lang="en-US" sz="2200" dirty="0">
              <a:solidFill>
                <a:srgbClr val="FFFFFF"/>
              </a:solidFill>
            </a:endParaRPr>
          </a:p>
        </p:txBody>
      </p:sp>
    </p:spTree>
    <p:extLst>
      <p:ext uri="{BB962C8B-B14F-4D97-AF65-F5344CB8AC3E}">
        <p14:creationId xmlns:p14="http://schemas.microsoft.com/office/powerpoint/2010/main" val="37346726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2DF4-9266-E200-4DD0-700E589FD04A}"/>
              </a:ext>
            </a:extLst>
          </p:cNvPr>
          <p:cNvSpPr>
            <a:spLocks noGrp="1"/>
          </p:cNvSpPr>
          <p:nvPr>
            <p:ph type="title"/>
          </p:nvPr>
        </p:nvSpPr>
        <p:spPr>
          <a:xfrm>
            <a:off x="2849562" y="609600"/>
            <a:ext cx="6424440" cy="1320800"/>
          </a:xfrm>
        </p:spPr>
        <p:txBody>
          <a:bodyPr>
            <a:normAutofit/>
          </a:bodyPr>
          <a:lstStyle/>
          <a:p>
            <a:r>
              <a:rPr lang="en-US" dirty="0"/>
              <a:t>Examples of Age-Restricted Activities</a:t>
            </a:r>
          </a:p>
        </p:txBody>
      </p:sp>
      <p:pic>
        <p:nvPicPr>
          <p:cNvPr id="5" name="Picture 4" descr="Interior of empty bus">
            <a:extLst>
              <a:ext uri="{FF2B5EF4-FFF2-40B4-BE49-F238E27FC236}">
                <a16:creationId xmlns:a16="http://schemas.microsoft.com/office/drawing/2014/main" id="{0CFDA0BF-60D4-FB2D-E5A4-4AEB4BA62453}"/>
              </a:ext>
            </a:extLst>
          </p:cNvPr>
          <p:cNvPicPr>
            <a:picLocks noChangeAspect="1"/>
          </p:cNvPicPr>
          <p:nvPr/>
        </p:nvPicPr>
        <p:blipFill rotWithShape="1">
          <a:blip r:embed="rId2"/>
          <a:srcRect l="40759" r="3266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B3F2F87-C5A4-9A01-4E3F-C071C1C08C07}"/>
              </a:ext>
            </a:extLst>
          </p:cNvPr>
          <p:cNvSpPr>
            <a:spLocks noGrp="1"/>
          </p:cNvSpPr>
          <p:nvPr>
            <p:ph idx="1"/>
          </p:nvPr>
        </p:nvSpPr>
        <p:spPr>
          <a:xfrm>
            <a:off x="2849562" y="2160589"/>
            <a:ext cx="6424440" cy="3880773"/>
          </a:xfrm>
        </p:spPr>
        <p:txBody>
          <a:bodyPr>
            <a:noAutofit/>
          </a:bodyPr>
          <a:lstStyle/>
          <a:p>
            <a:r>
              <a:rPr lang="en-US" sz="2400" dirty="0"/>
              <a:t>Drive a moped, car, commercial vehicle, bus or airplane</a:t>
            </a:r>
          </a:p>
          <a:p>
            <a:r>
              <a:rPr lang="en-US" sz="2400" dirty="0"/>
              <a:t>Buy certain products (cigarettes, alcohol, firearms)</a:t>
            </a:r>
          </a:p>
          <a:p>
            <a:r>
              <a:rPr lang="en-US" sz="2400" dirty="0"/>
              <a:t>Gamble</a:t>
            </a:r>
          </a:p>
          <a:p>
            <a:r>
              <a:rPr lang="en-US" sz="2400" dirty="0"/>
              <a:t>Vote in elections</a:t>
            </a:r>
          </a:p>
          <a:p>
            <a:r>
              <a:rPr lang="en-US" sz="2400" dirty="0"/>
              <a:t>Serve in the military</a:t>
            </a:r>
          </a:p>
          <a:p>
            <a:r>
              <a:rPr lang="en-US" sz="2400" dirty="0"/>
              <a:t>Give legal consent for certain activities</a:t>
            </a:r>
          </a:p>
        </p:txBody>
      </p:sp>
    </p:spTree>
    <p:extLst>
      <p:ext uri="{BB962C8B-B14F-4D97-AF65-F5344CB8AC3E}">
        <p14:creationId xmlns:p14="http://schemas.microsoft.com/office/powerpoint/2010/main" val="348612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A close-up of a yellow clock">
            <a:extLst>
              <a:ext uri="{FF2B5EF4-FFF2-40B4-BE49-F238E27FC236}">
                <a16:creationId xmlns:a16="http://schemas.microsoft.com/office/drawing/2014/main" id="{2261BB30-657A-30B5-62C0-F0FEADB7DC6C}"/>
              </a:ext>
            </a:extLst>
          </p:cNvPr>
          <p:cNvPicPr>
            <a:picLocks noChangeAspect="1"/>
          </p:cNvPicPr>
          <p:nvPr/>
        </p:nvPicPr>
        <p:blipFill rotWithShape="1">
          <a:blip r:embed="rId2"/>
          <a:srcRect l="16602" r="2656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79DA7AD2-57CD-A09F-C5DE-3995C8262F2C}"/>
              </a:ext>
            </a:extLst>
          </p:cNvPr>
          <p:cNvSpPr>
            <a:spLocks noGrp="1"/>
          </p:cNvSpPr>
          <p:nvPr>
            <p:ph type="title"/>
          </p:nvPr>
        </p:nvSpPr>
        <p:spPr>
          <a:xfrm>
            <a:off x="5078897" y="1678665"/>
            <a:ext cx="4521372" cy="2372168"/>
          </a:xfrm>
        </p:spPr>
        <p:txBody>
          <a:bodyPr vert="horz" lIns="91440" tIns="45720" rIns="91440" bIns="45720" rtlCol="0" anchor="b">
            <a:normAutofit fontScale="90000"/>
          </a:bodyPr>
          <a:lstStyle/>
          <a:p>
            <a:pPr algn="r"/>
            <a:r>
              <a:rPr lang="en-US" sz="5400" dirty="0"/>
              <a:t>Relationship of Time on Task</a:t>
            </a:r>
          </a:p>
        </p:txBody>
      </p:sp>
    </p:spTree>
    <p:extLst>
      <p:ext uri="{BB962C8B-B14F-4D97-AF65-F5344CB8AC3E}">
        <p14:creationId xmlns:p14="http://schemas.microsoft.com/office/powerpoint/2010/main" val="12563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2144-551F-8003-9451-5FA6E3E58514}"/>
              </a:ext>
            </a:extLst>
          </p:cNvPr>
          <p:cNvSpPr>
            <a:spLocks noGrp="1"/>
          </p:cNvSpPr>
          <p:nvPr>
            <p:ph type="title"/>
          </p:nvPr>
        </p:nvSpPr>
        <p:spPr>
          <a:xfrm>
            <a:off x="677334" y="609600"/>
            <a:ext cx="8596668" cy="1320800"/>
          </a:xfrm>
        </p:spPr>
        <p:txBody>
          <a:bodyPr>
            <a:normAutofit/>
          </a:bodyPr>
          <a:lstStyle/>
          <a:p>
            <a:r>
              <a:rPr lang="en-US" dirty="0"/>
              <a:t>Risks of Increased Screen Time on Devices</a:t>
            </a:r>
          </a:p>
        </p:txBody>
      </p:sp>
      <p:sp>
        <p:nvSpPr>
          <p:cNvPr id="3" name="Content Placeholder 2">
            <a:extLst>
              <a:ext uri="{FF2B5EF4-FFF2-40B4-BE49-F238E27FC236}">
                <a16:creationId xmlns:a16="http://schemas.microsoft.com/office/drawing/2014/main" id="{484AAC92-9D9B-E314-78E9-237A2F14190E}"/>
              </a:ext>
            </a:extLst>
          </p:cNvPr>
          <p:cNvSpPr>
            <a:spLocks noGrp="1"/>
          </p:cNvSpPr>
          <p:nvPr>
            <p:ph idx="1"/>
          </p:nvPr>
        </p:nvSpPr>
        <p:spPr>
          <a:xfrm>
            <a:off x="677863" y="2161000"/>
            <a:ext cx="8596312" cy="3880612"/>
          </a:xfrm>
        </p:spPr>
        <p:txBody>
          <a:bodyPr/>
          <a:lstStyle/>
          <a:p>
            <a:pPr marL="339471" indent="-339471" defTabSz="452628">
              <a:spcBef>
                <a:spcPts val="990"/>
              </a:spcBef>
            </a:pPr>
            <a:r>
              <a:rPr lang="en-US" sz="1782" kern="1200">
                <a:solidFill>
                  <a:schemeClr val="tx1">
                    <a:lumMod val="75000"/>
                    <a:lumOff val="25000"/>
                  </a:schemeClr>
                </a:solidFill>
                <a:latin typeface="+mn-lt"/>
                <a:ea typeface="+mn-ea"/>
                <a:cs typeface="+mn-cs"/>
              </a:rPr>
              <a:t>    inconsistency in eating and exercise habits (Morin, 2020)</a:t>
            </a:r>
          </a:p>
          <a:p>
            <a:pPr marL="339471" indent="-339471" defTabSz="452628">
              <a:spcBef>
                <a:spcPts val="990"/>
              </a:spcBef>
            </a:pPr>
            <a:r>
              <a:rPr lang="en-US" sz="1782" kern="1200">
                <a:solidFill>
                  <a:schemeClr val="tx1">
                    <a:lumMod val="75000"/>
                    <a:lumOff val="25000"/>
                  </a:schemeClr>
                </a:solidFill>
                <a:latin typeface="+mn-lt"/>
                <a:ea typeface="+mn-ea"/>
                <a:cs typeface="+mn-cs"/>
              </a:rPr>
              <a:t>    stunting in development of children’s imagination, communication skills and socialization (Morin, 2020)</a:t>
            </a:r>
          </a:p>
          <a:p>
            <a:pPr marL="735521" lvl="1" indent="-282893" defTabSz="452628">
              <a:spcBef>
                <a:spcPts val="990"/>
              </a:spcBef>
            </a:pPr>
            <a:r>
              <a:rPr lang="en-US" sz="1584" kern="1200">
                <a:solidFill>
                  <a:schemeClr val="tx1">
                    <a:lumMod val="75000"/>
                    <a:lumOff val="25000"/>
                  </a:schemeClr>
                </a:solidFill>
                <a:latin typeface="+mn-lt"/>
                <a:ea typeface="+mn-ea"/>
                <a:cs typeface="+mn-cs"/>
              </a:rPr>
              <a:t>     behavioral and educational challenges in older children</a:t>
            </a:r>
          </a:p>
          <a:p>
            <a:pPr marL="735521" lvl="1" indent="-282893" defTabSz="452628">
              <a:spcBef>
                <a:spcPts val="990"/>
              </a:spcBef>
            </a:pPr>
            <a:r>
              <a:rPr lang="en-US" sz="1584" kern="1200">
                <a:solidFill>
                  <a:schemeClr val="tx1">
                    <a:lumMod val="75000"/>
                    <a:lumOff val="25000"/>
                  </a:schemeClr>
                </a:solidFill>
                <a:latin typeface="+mn-lt"/>
                <a:ea typeface="+mn-ea"/>
                <a:cs typeface="+mn-cs"/>
              </a:rPr>
              <a:t>     creativity</a:t>
            </a:r>
          </a:p>
          <a:p>
            <a:pPr marL="735521" lvl="1" indent="-282893" defTabSz="452628">
              <a:spcBef>
                <a:spcPts val="990"/>
              </a:spcBef>
            </a:pPr>
            <a:r>
              <a:rPr lang="en-US" sz="1584" kern="1200">
                <a:solidFill>
                  <a:schemeClr val="tx1">
                    <a:lumMod val="75000"/>
                    <a:lumOff val="25000"/>
                  </a:schemeClr>
                </a:solidFill>
                <a:latin typeface="+mn-lt"/>
                <a:ea typeface="+mn-ea"/>
                <a:cs typeface="+mn-cs"/>
              </a:rPr>
              <a:t>     interaction with peers and adults</a:t>
            </a:r>
          </a:p>
          <a:p>
            <a:endParaRPr lang="en-US" dirty="0"/>
          </a:p>
        </p:txBody>
      </p:sp>
      <p:sp>
        <p:nvSpPr>
          <p:cNvPr id="5" name="Up Arrow 4">
            <a:extLst>
              <a:ext uri="{FF2B5EF4-FFF2-40B4-BE49-F238E27FC236}">
                <a16:creationId xmlns:a16="http://schemas.microsoft.com/office/drawing/2014/main" id="{F6451194-CCE3-A907-5508-6DB8464DA779}"/>
              </a:ext>
            </a:extLst>
          </p:cNvPr>
          <p:cNvSpPr/>
          <p:nvPr/>
        </p:nvSpPr>
        <p:spPr>
          <a:xfrm>
            <a:off x="1537251" y="3244132"/>
            <a:ext cx="212035" cy="274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a:extLst>
              <a:ext uri="{FF2B5EF4-FFF2-40B4-BE49-F238E27FC236}">
                <a16:creationId xmlns:a16="http://schemas.microsoft.com/office/drawing/2014/main" id="{4171EF67-EC44-C3DC-FD72-B75967B6E5D5}"/>
              </a:ext>
            </a:extLst>
          </p:cNvPr>
          <p:cNvSpPr/>
          <p:nvPr/>
        </p:nvSpPr>
        <p:spPr>
          <a:xfrm rot="10800000">
            <a:off x="1537251" y="3611481"/>
            <a:ext cx="212035" cy="274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a:extLst>
              <a:ext uri="{FF2B5EF4-FFF2-40B4-BE49-F238E27FC236}">
                <a16:creationId xmlns:a16="http://schemas.microsoft.com/office/drawing/2014/main" id="{604DA2B9-2A82-36E8-F1E2-58E76C3BE4FC}"/>
              </a:ext>
            </a:extLst>
          </p:cNvPr>
          <p:cNvSpPr/>
          <p:nvPr/>
        </p:nvSpPr>
        <p:spPr>
          <a:xfrm rot="10800000">
            <a:off x="1537250" y="3978830"/>
            <a:ext cx="212035" cy="274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a:extLst>
              <a:ext uri="{FF2B5EF4-FFF2-40B4-BE49-F238E27FC236}">
                <a16:creationId xmlns:a16="http://schemas.microsoft.com/office/drawing/2014/main" id="{9A73355E-AF37-DCE9-6BE3-866977BF739F}"/>
              </a:ext>
            </a:extLst>
          </p:cNvPr>
          <p:cNvSpPr/>
          <p:nvPr/>
        </p:nvSpPr>
        <p:spPr>
          <a:xfrm>
            <a:off x="1080051" y="2167215"/>
            <a:ext cx="212035" cy="274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a:extLst>
              <a:ext uri="{FF2B5EF4-FFF2-40B4-BE49-F238E27FC236}">
                <a16:creationId xmlns:a16="http://schemas.microsoft.com/office/drawing/2014/main" id="{FCDBB7B1-29C4-9B26-DEE3-E6BAB9631CD1}"/>
              </a:ext>
            </a:extLst>
          </p:cNvPr>
          <p:cNvSpPr/>
          <p:nvPr/>
        </p:nvSpPr>
        <p:spPr>
          <a:xfrm>
            <a:off x="1080051" y="2534564"/>
            <a:ext cx="212035" cy="2743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364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5903-0839-1207-40FF-72E5A71117FA}"/>
              </a:ext>
            </a:extLst>
          </p:cNvPr>
          <p:cNvSpPr>
            <a:spLocks noGrp="1"/>
          </p:cNvSpPr>
          <p:nvPr>
            <p:ph type="title"/>
          </p:nvPr>
        </p:nvSpPr>
        <p:spPr>
          <a:xfrm>
            <a:off x="2849562" y="609600"/>
            <a:ext cx="6424440" cy="1320800"/>
          </a:xfrm>
        </p:spPr>
        <p:txBody>
          <a:bodyPr>
            <a:normAutofit/>
          </a:bodyPr>
          <a:lstStyle/>
          <a:p>
            <a:r>
              <a:rPr lang="en-US" dirty="0"/>
              <a:t>Screen Time Decreases Attention Span</a:t>
            </a:r>
          </a:p>
        </p:txBody>
      </p:sp>
      <p:pic>
        <p:nvPicPr>
          <p:cNvPr id="5" name="Picture 4" descr="Goldfish underwater">
            <a:extLst>
              <a:ext uri="{FF2B5EF4-FFF2-40B4-BE49-F238E27FC236}">
                <a16:creationId xmlns:a16="http://schemas.microsoft.com/office/drawing/2014/main" id="{F48105AF-165D-42C1-4C50-92AEDD29A286}"/>
              </a:ext>
            </a:extLst>
          </p:cNvPr>
          <p:cNvPicPr>
            <a:picLocks noChangeAspect="1"/>
          </p:cNvPicPr>
          <p:nvPr/>
        </p:nvPicPr>
        <p:blipFill rotWithShape="1">
          <a:blip r:embed="rId2"/>
          <a:srcRect l="48426" r="2500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88C198B-6B82-E628-6A3B-2053ED56EA7C}"/>
              </a:ext>
            </a:extLst>
          </p:cNvPr>
          <p:cNvSpPr>
            <a:spLocks noGrp="1"/>
          </p:cNvSpPr>
          <p:nvPr>
            <p:ph idx="1"/>
          </p:nvPr>
        </p:nvSpPr>
        <p:spPr>
          <a:xfrm>
            <a:off x="2849562" y="2160589"/>
            <a:ext cx="6424440" cy="3880773"/>
          </a:xfrm>
        </p:spPr>
        <p:txBody>
          <a:bodyPr>
            <a:normAutofit/>
          </a:bodyPr>
          <a:lstStyle/>
          <a:p>
            <a:r>
              <a:rPr lang="en-US" dirty="0"/>
              <a:t>Microsoft found since 2000, the year the mobile revolution surged, attention span dropped from 12 seconds to 8 seconds.</a:t>
            </a:r>
          </a:p>
          <a:p>
            <a:endParaRPr lang="en-US" dirty="0"/>
          </a:p>
          <a:p>
            <a:r>
              <a:rPr lang="en-US" dirty="0"/>
              <a:t>Goldfish are able to focus for 9 seconds.</a:t>
            </a:r>
          </a:p>
          <a:p>
            <a:endParaRPr lang="en-US" dirty="0"/>
          </a:p>
          <a:p>
            <a:endParaRPr lang="en-US" dirty="0"/>
          </a:p>
          <a:p>
            <a:endParaRPr lang="en-US" dirty="0"/>
          </a:p>
          <a:p>
            <a:endParaRPr lang="en-US" dirty="0"/>
          </a:p>
          <a:p>
            <a:r>
              <a:rPr lang="en-US" dirty="0"/>
              <a:t>(Mayo Clinic for Tween and Teen Health)</a:t>
            </a:r>
          </a:p>
        </p:txBody>
      </p:sp>
    </p:spTree>
    <p:extLst>
      <p:ext uri="{BB962C8B-B14F-4D97-AF65-F5344CB8AC3E}">
        <p14:creationId xmlns:p14="http://schemas.microsoft.com/office/powerpoint/2010/main" val="421284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7AD2-57CD-A09F-C5DE-3995C8262F2C}"/>
              </a:ext>
            </a:extLst>
          </p:cNvPr>
          <p:cNvSpPr>
            <a:spLocks noGrp="1"/>
          </p:cNvSpPr>
          <p:nvPr>
            <p:ph type="title"/>
          </p:nvPr>
        </p:nvSpPr>
        <p:spPr/>
        <p:txBody>
          <a:bodyPr>
            <a:normAutofit/>
          </a:bodyPr>
          <a:lstStyle/>
          <a:p>
            <a:r>
              <a:rPr lang="en-US" dirty="0"/>
              <a:t>Body Image</a:t>
            </a:r>
          </a:p>
        </p:txBody>
      </p:sp>
      <p:sp>
        <p:nvSpPr>
          <p:cNvPr id="3" name="Content Placeholder 2">
            <a:extLst>
              <a:ext uri="{FF2B5EF4-FFF2-40B4-BE49-F238E27FC236}">
                <a16:creationId xmlns:a16="http://schemas.microsoft.com/office/drawing/2014/main" id="{280D911A-071B-E205-8C29-EF17767BE4B4}"/>
              </a:ext>
            </a:extLst>
          </p:cNvPr>
          <p:cNvSpPr>
            <a:spLocks noGrp="1"/>
          </p:cNvSpPr>
          <p:nvPr>
            <p:ph idx="1"/>
          </p:nvPr>
        </p:nvSpPr>
        <p:spPr>
          <a:xfrm>
            <a:off x="677334" y="1590745"/>
            <a:ext cx="8596668" cy="3880773"/>
          </a:xfrm>
        </p:spPr>
        <p:txBody>
          <a:bodyPr/>
          <a:lstStyle/>
          <a:p>
            <a:pPr marL="0" indent="0">
              <a:buNone/>
            </a:pPr>
            <a:endParaRPr lang="en-US" dirty="0"/>
          </a:p>
          <a:p>
            <a:r>
              <a:rPr lang="en-US" sz="2400" dirty="0"/>
              <a:t>Reducing social media significantly improves body image in teens and young adults (Thai, et. al, 2023).</a:t>
            </a:r>
          </a:p>
        </p:txBody>
      </p:sp>
      <p:pic>
        <p:nvPicPr>
          <p:cNvPr id="47" name="Picture 46">
            <a:extLst>
              <a:ext uri="{FF2B5EF4-FFF2-40B4-BE49-F238E27FC236}">
                <a16:creationId xmlns:a16="http://schemas.microsoft.com/office/drawing/2014/main" id="{1FC51CC1-DB5B-3377-A384-C7504E4245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75668" y="2772183"/>
            <a:ext cx="3783722" cy="3200400"/>
          </a:xfrm>
          <a:prstGeom prst="rect">
            <a:avLst/>
          </a:prstGeom>
        </p:spPr>
      </p:pic>
      <p:sp>
        <p:nvSpPr>
          <p:cNvPr id="48" name="TextBox 47">
            <a:extLst>
              <a:ext uri="{FF2B5EF4-FFF2-40B4-BE49-F238E27FC236}">
                <a16:creationId xmlns:a16="http://schemas.microsoft.com/office/drawing/2014/main" id="{E7284500-7284-7116-1444-7DDB3A64FBB0}"/>
              </a:ext>
            </a:extLst>
          </p:cNvPr>
          <p:cNvSpPr txBox="1"/>
          <p:nvPr/>
        </p:nvSpPr>
        <p:spPr>
          <a:xfrm>
            <a:off x="4996069" y="6078032"/>
            <a:ext cx="3048000" cy="369332"/>
          </a:xfrm>
          <a:prstGeom prst="rect">
            <a:avLst/>
          </a:prstGeom>
          <a:noFill/>
        </p:spPr>
        <p:txBody>
          <a:bodyPr wrap="square" rtlCol="0">
            <a:spAutoFit/>
          </a:bodyPr>
          <a:lstStyle/>
          <a:p>
            <a:r>
              <a:rPr lang="en-US" sz="900" dirty="0">
                <a:hlinkClick r:id="rId3" tooltip="https://www.youthvoices.live/fighting-body-standards/"/>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49" name="TextBox 48">
            <a:extLst>
              <a:ext uri="{FF2B5EF4-FFF2-40B4-BE49-F238E27FC236}">
                <a16:creationId xmlns:a16="http://schemas.microsoft.com/office/drawing/2014/main" id="{7F6B1EDF-0A43-7AE0-5462-79E58389BAAE}"/>
              </a:ext>
            </a:extLst>
          </p:cNvPr>
          <p:cNvSpPr txBox="1"/>
          <p:nvPr/>
        </p:nvSpPr>
        <p:spPr>
          <a:xfrm>
            <a:off x="1179443" y="6288931"/>
            <a:ext cx="8349978" cy="369332"/>
          </a:xfrm>
          <a:prstGeom prst="rect">
            <a:avLst/>
          </a:prstGeom>
          <a:noFill/>
        </p:spPr>
        <p:txBody>
          <a:bodyPr wrap="none" rtlCol="0">
            <a:spAutoFit/>
          </a:bodyPr>
          <a:lstStyle/>
          <a:p>
            <a:r>
              <a:rPr lang="en-US" dirty="0"/>
              <a:t>https://</a:t>
            </a:r>
            <a:r>
              <a:rPr lang="en-US" dirty="0" err="1"/>
              <a:t>www.apa.org</a:t>
            </a:r>
            <a:r>
              <a:rPr lang="en-US" dirty="0"/>
              <a:t>/news/press/releases/2023/02/social-media-body-image</a:t>
            </a:r>
          </a:p>
        </p:txBody>
      </p:sp>
    </p:spTree>
    <p:extLst>
      <p:ext uri="{BB962C8B-B14F-4D97-AF65-F5344CB8AC3E}">
        <p14:creationId xmlns:p14="http://schemas.microsoft.com/office/powerpoint/2010/main" val="377663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Toy plastic numbers">
            <a:extLst>
              <a:ext uri="{FF2B5EF4-FFF2-40B4-BE49-F238E27FC236}">
                <a16:creationId xmlns:a16="http://schemas.microsoft.com/office/drawing/2014/main" id="{D3619CBE-A146-DD36-19BE-8D206EFC0096}"/>
              </a:ext>
            </a:extLst>
          </p:cNvPr>
          <p:cNvPicPr>
            <a:picLocks noChangeAspect="1"/>
          </p:cNvPicPr>
          <p:nvPr/>
        </p:nvPicPr>
        <p:blipFill rotWithShape="1">
          <a:blip r:embed="rId2"/>
          <a:srcRect l="15312" r="7579"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46B2144-551F-8003-9451-5FA6E3E58514}"/>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3700" dirty="0"/>
              <a:t>Time With Parents Is Correlated With Academic Achievement</a:t>
            </a:r>
          </a:p>
        </p:txBody>
      </p:sp>
      <p:sp>
        <p:nvSpPr>
          <p:cNvPr id="3" name="Content Placeholder 2">
            <a:extLst>
              <a:ext uri="{FF2B5EF4-FFF2-40B4-BE49-F238E27FC236}">
                <a16:creationId xmlns:a16="http://schemas.microsoft.com/office/drawing/2014/main" id="{484AAC92-9D9B-E314-78E9-237A2F14190E}"/>
              </a:ext>
            </a:extLst>
          </p:cNvPr>
          <p:cNvSpPr>
            <a:spLocks noGrp="1"/>
          </p:cNvSpPr>
          <p:nvPr>
            <p:ph idx="1"/>
          </p:nvPr>
        </p:nvSpPr>
        <p:spPr>
          <a:xfrm>
            <a:off x="677335" y="4050831"/>
            <a:ext cx="4079721" cy="1096901"/>
          </a:xfrm>
        </p:spPr>
        <p:txBody>
          <a:bodyPr vert="horz" lIns="91440" tIns="45720" rIns="91440" bIns="45720" rtlCol="0" anchor="t">
            <a:normAutofit/>
          </a:bodyPr>
          <a:lstStyle/>
          <a:p>
            <a:pPr marL="0" indent="0" algn="r">
              <a:buNone/>
            </a:pPr>
            <a:r>
              <a:rPr lang="en-US" sz="1600" dirty="0">
                <a:solidFill>
                  <a:schemeClr val="tx1">
                    <a:lumMod val="50000"/>
                    <a:lumOff val="50000"/>
                  </a:schemeClr>
                </a:solidFill>
              </a:rPr>
              <a:t>Cognitive Genesis, Kido et. al.</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108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{C2CCFE44-83C6-7F4F-AAE0-2CB743578273}tf10001060</Template>
  <TotalTime>3779</TotalTime>
  <Words>1083</Words>
  <Application>Microsoft Macintosh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Garamond</vt:lpstr>
      <vt:lpstr>Lato</vt:lpstr>
      <vt:lpstr>Merriweather</vt:lpstr>
      <vt:lpstr>Trebuchet MS</vt:lpstr>
      <vt:lpstr>Wingdings 3</vt:lpstr>
      <vt:lpstr>Facet</vt:lpstr>
      <vt:lpstr>Arrested Development:</vt:lpstr>
      <vt:lpstr>Dr. Google: Good or Bad?</vt:lpstr>
      <vt:lpstr>A Heavy Suitcase</vt:lpstr>
      <vt:lpstr>Examples of Age-Restricted Activities</vt:lpstr>
      <vt:lpstr>Relationship of Time on Task</vt:lpstr>
      <vt:lpstr>Risks of Increased Screen Time on Devices</vt:lpstr>
      <vt:lpstr>Screen Time Decreases Attention Span</vt:lpstr>
      <vt:lpstr>Body Image</vt:lpstr>
      <vt:lpstr>Time With Parents Is Correlated With Academic Achievement</vt:lpstr>
      <vt:lpstr>The Shema Yisrael (Deut. 6:4-5 NIV)</vt:lpstr>
      <vt:lpstr>Child Development and  the Shema Yisrael</vt:lpstr>
      <vt:lpstr>Relationships</vt:lpstr>
      <vt:lpstr>Teacher Manages Time to  Educate for Eternity</vt:lpstr>
      <vt:lpstr>Lessons of Good and Evil in Nature</vt:lpstr>
      <vt:lpstr>Lessons of Good and Evil in Nature</vt:lpstr>
      <vt:lpstr>Specific Strategies</vt:lpstr>
      <vt:lpstr>Screen Time With Google, Twitter, Snapchat vs. Time with Parents and God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Arrested Development:</dc:title>
  <dc:creator>Beardsley-Hardy, Lisa M.</dc:creator>
  <cp:lastModifiedBy>Beardsley-Hardy, Lisa M.</cp:lastModifiedBy>
  <cp:revision>27</cp:revision>
  <dcterms:created xsi:type="dcterms:W3CDTF">2023-07-06T10:36:25Z</dcterms:created>
  <dcterms:modified xsi:type="dcterms:W3CDTF">2023-12-15T06:35:03Z</dcterms:modified>
</cp:coreProperties>
</file>